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966" r:id="rId1"/>
  </p:sldMasterIdLst>
  <p:notesMasterIdLst>
    <p:notesMasterId r:id="rId39"/>
  </p:notesMasterIdLst>
  <p:handoutMasterIdLst>
    <p:handoutMasterId r:id="rId40"/>
  </p:handoutMasterIdLst>
  <p:sldIdLst>
    <p:sldId id="440" r:id="rId2"/>
    <p:sldId id="441" r:id="rId3"/>
    <p:sldId id="442" r:id="rId4"/>
    <p:sldId id="443" r:id="rId5"/>
    <p:sldId id="444" r:id="rId6"/>
    <p:sldId id="445" r:id="rId7"/>
    <p:sldId id="446" r:id="rId8"/>
    <p:sldId id="447" r:id="rId9"/>
    <p:sldId id="448" r:id="rId10"/>
    <p:sldId id="449" r:id="rId11"/>
    <p:sldId id="451" r:id="rId12"/>
    <p:sldId id="450" r:id="rId13"/>
    <p:sldId id="476" r:id="rId14"/>
    <p:sldId id="452" r:id="rId15"/>
    <p:sldId id="453" r:id="rId16"/>
    <p:sldId id="454" r:id="rId17"/>
    <p:sldId id="455" r:id="rId18"/>
    <p:sldId id="456" r:id="rId19"/>
    <p:sldId id="457" r:id="rId20"/>
    <p:sldId id="458" r:id="rId21"/>
    <p:sldId id="459" r:id="rId22"/>
    <p:sldId id="460" r:id="rId23"/>
    <p:sldId id="462" r:id="rId24"/>
    <p:sldId id="463" r:id="rId25"/>
    <p:sldId id="461" r:id="rId26"/>
    <p:sldId id="465" r:id="rId27"/>
    <p:sldId id="466" r:id="rId28"/>
    <p:sldId id="464" r:id="rId29"/>
    <p:sldId id="468" r:id="rId30"/>
    <p:sldId id="469" r:id="rId31"/>
    <p:sldId id="470" r:id="rId32"/>
    <p:sldId id="471" r:id="rId33"/>
    <p:sldId id="472" r:id="rId34"/>
    <p:sldId id="473" r:id="rId35"/>
    <p:sldId id="474" r:id="rId36"/>
    <p:sldId id="467" r:id="rId37"/>
    <p:sldId id="475" r:id="rId38"/>
  </p:sldIdLst>
  <p:sldSz cx="9144000" cy="5715000" type="screen16x10"/>
  <p:notesSz cx="6662738" cy="9906000"/>
  <p:defaultTextStyle>
    <a:defPPr>
      <a:defRPr lang="nl-B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>
          <p15:clr>
            <a:srgbClr val="A4A3A4"/>
          </p15:clr>
        </p15:guide>
        <p15:guide id="2" pos="209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B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ijl, gemiddeld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0A1B5D5-9B99-4C35-A422-299274C87663}" styleName="Stijl, gemiddeld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58" autoAdjust="0"/>
    <p:restoredTop sz="93469"/>
  </p:normalViewPr>
  <p:slideViewPr>
    <p:cSldViewPr>
      <p:cViewPr varScale="1">
        <p:scale>
          <a:sx n="133" d="100"/>
          <a:sy n="133" d="100"/>
        </p:scale>
        <p:origin x="1368" y="18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3" d="100"/>
          <a:sy n="53" d="100"/>
        </p:scale>
        <p:origin x="-1842" y="-108"/>
      </p:cViewPr>
      <p:guideLst>
        <p:guide orient="horz" pos="3120"/>
        <p:guide pos="209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6075" cy="495300"/>
          </a:xfrm>
          <a:prstGeom prst="rect">
            <a:avLst/>
          </a:prstGeom>
        </p:spPr>
        <p:txBody>
          <a:bodyPr vert="horz" lIns="91275" tIns="45638" rIns="91275" bIns="45638" rtlCol="0"/>
          <a:lstStyle>
            <a:lvl1pPr algn="l">
              <a:defRPr sz="1200"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775075" y="0"/>
            <a:ext cx="2886075" cy="495300"/>
          </a:xfrm>
          <a:prstGeom prst="rect">
            <a:avLst/>
          </a:prstGeom>
        </p:spPr>
        <p:txBody>
          <a:bodyPr vert="horz" lIns="91275" tIns="45638" rIns="91275" bIns="45638" rtlCol="0"/>
          <a:lstStyle>
            <a:lvl1pPr algn="r">
              <a:defRPr sz="1200"/>
            </a:lvl1pPr>
          </a:lstStyle>
          <a:p>
            <a:pPr>
              <a:defRPr/>
            </a:pPr>
            <a:fld id="{5EC421E8-93CC-4297-A693-77ED8DCA780B}" type="datetimeFigureOut">
              <a:rPr lang="nl-BE"/>
              <a:pPr>
                <a:defRPr/>
              </a:pPr>
              <a:t>8/04/2020</a:t>
            </a:fld>
            <a:endParaRPr lang="nl-B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9409113"/>
            <a:ext cx="2886075" cy="495300"/>
          </a:xfrm>
          <a:prstGeom prst="rect">
            <a:avLst/>
          </a:prstGeom>
        </p:spPr>
        <p:txBody>
          <a:bodyPr vert="horz" lIns="91275" tIns="45638" rIns="91275" bIns="45638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775075" y="9409113"/>
            <a:ext cx="2886075" cy="495300"/>
          </a:xfrm>
          <a:prstGeom prst="rect">
            <a:avLst/>
          </a:prstGeom>
        </p:spPr>
        <p:txBody>
          <a:bodyPr vert="horz" lIns="91275" tIns="45638" rIns="91275" bIns="45638" rtlCol="0" anchor="b"/>
          <a:lstStyle>
            <a:lvl1pPr algn="r">
              <a:defRPr sz="1200"/>
            </a:lvl1pPr>
          </a:lstStyle>
          <a:p>
            <a:pPr>
              <a:defRPr/>
            </a:pPr>
            <a:fld id="{E38BD6ED-28B5-46BE-BEAE-60D04D9E3B58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74678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tiff>
</file>

<file path=ppt/media/image5.jpe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6075" cy="495300"/>
          </a:xfrm>
          <a:prstGeom prst="rect">
            <a:avLst/>
          </a:prstGeom>
        </p:spPr>
        <p:txBody>
          <a:bodyPr vert="horz" lIns="91275" tIns="45638" rIns="91275" bIns="45638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775075" y="0"/>
            <a:ext cx="2886075" cy="495300"/>
          </a:xfrm>
          <a:prstGeom prst="rect">
            <a:avLst/>
          </a:prstGeom>
        </p:spPr>
        <p:txBody>
          <a:bodyPr vert="horz" lIns="91275" tIns="45638" rIns="91275" bIns="45638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396D3D4C-AE66-4CE1-A055-BF4A9F4DA78C}" type="datetimeFigureOut">
              <a:rPr lang="nl-BE"/>
              <a:pPr>
                <a:defRPr/>
              </a:pPr>
              <a:t>8/04/2020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60363" y="742950"/>
            <a:ext cx="5942012" cy="3714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275" tIns="45638" rIns="91275" bIns="45638" rtlCol="0" anchor="ctr"/>
          <a:lstStyle/>
          <a:p>
            <a:pPr lvl="0"/>
            <a:endParaRPr lang="nl-BE" noProof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66750" y="4705350"/>
            <a:ext cx="5329238" cy="4457700"/>
          </a:xfrm>
          <a:prstGeom prst="rect">
            <a:avLst/>
          </a:prstGeom>
        </p:spPr>
        <p:txBody>
          <a:bodyPr vert="horz" lIns="91275" tIns="45638" rIns="91275" bIns="45638" rtlCol="0">
            <a:normAutofit/>
          </a:bodyPr>
          <a:lstStyle/>
          <a:p>
            <a:pPr lvl="0"/>
            <a:r>
              <a:rPr lang="nl-NL" noProof="0"/>
              <a:t>Klik om de modelstijlen te bewerken</a:t>
            </a:r>
          </a:p>
          <a:p>
            <a:pPr lvl="1"/>
            <a:r>
              <a:rPr lang="nl-NL" noProof="0"/>
              <a:t>Tweede niveau</a:t>
            </a:r>
          </a:p>
          <a:p>
            <a:pPr lvl="2"/>
            <a:r>
              <a:rPr lang="nl-NL" noProof="0"/>
              <a:t>Derde niveau</a:t>
            </a:r>
          </a:p>
          <a:p>
            <a:pPr lvl="3"/>
            <a:r>
              <a:rPr lang="nl-NL" noProof="0"/>
              <a:t>Vierde niveau</a:t>
            </a:r>
          </a:p>
          <a:p>
            <a:pPr lvl="4"/>
            <a:r>
              <a:rPr lang="nl-NL" noProof="0"/>
              <a:t>Vijfde niveau</a:t>
            </a:r>
            <a:endParaRPr lang="nl-BE" noProof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9409113"/>
            <a:ext cx="2886075" cy="495300"/>
          </a:xfrm>
          <a:prstGeom prst="rect">
            <a:avLst/>
          </a:prstGeom>
        </p:spPr>
        <p:txBody>
          <a:bodyPr vert="horz" lIns="91275" tIns="45638" rIns="91275" bIns="45638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775075" y="9409113"/>
            <a:ext cx="2886075" cy="495300"/>
          </a:xfrm>
          <a:prstGeom prst="rect">
            <a:avLst/>
          </a:prstGeom>
        </p:spPr>
        <p:txBody>
          <a:bodyPr vert="horz" lIns="91275" tIns="45638" rIns="91275" bIns="45638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B69C9EC5-2BAB-4C49-A665-5EE97EDD1959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577412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9C9EC5-2BAB-4C49-A665-5EE97EDD1959}" type="slidenum">
              <a:rPr lang="nl-BE" smtClean="0"/>
              <a:pPr>
                <a:defRPr/>
              </a:pPr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803125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9C9EC5-2BAB-4C49-A665-5EE97EDD1959}" type="slidenum">
              <a:rPr lang="nl-BE" smtClean="0"/>
              <a:pPr>
                <a:defRPr/>
              </a:pPr>
              <a:t>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59914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9C9EC5-2BAB-4C49-A665-5EE97EDD1959}" type="slidenum">
              <a:rPr lang="nl-BE" smtClean="0"/>
              <a:pPr>
                <a:defRPr/>
              </a:pPr>
              <a:t>25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44283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51520" y="1775355"/>
            <a:ext cx="8640960" cy="1225021"/>
          </a:xfrm>
        </p:spPr>
        <p:txBody>
          <a:bodyPr/>
          <a:lstStyle>
            <a:lvl1pPr>
              <a:defRPr sz="5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nl-BE"/>
              <a:t>Titelstijl van model bewerken</a:t>
            </a:r>
            <a:endParaRPr lang="nl-BE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251520" y="3238500"/>
            <a:ext cx="864096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380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61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429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239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04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6668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/>
              <a:t>Klik om de titelstijl van het model te bewerken</a:t>
            </a:r>
            <a:endParaRPr lang="nl-BE" dirty="0"/>
          </a:p>
        </p:txBody>
      </p:sp>
      <p:sp>
        <p:nvSpPr>
          <p:cNvPr id="8" name="Tijdelijke aanduiding voor dianummer 5"/>
          <p:cNvSpPr txBox="1">
            <a:spLocks/>
          </p:cNvSpPr>
          <p:nvPr/>
        </p:nvSpPr>
        <p:spPr>
          <a:xfrm>
            <a:off x="6705600" y="5423959"/>
            <a:ext cx="2133600" cy="304271"/>
          </a:xfrm>
          <a:prstGeom prst="rect">
            <a:avLst/>
          </a:prstGeom>
        </p:spPr>
        <p:txBody>
          <a:bodyPr anchor="ctr"/>
          <a:lstStyle>
            <a:defPPr>
              <a:defRPr lang="nl-BE"/>
            </a:defPPr>
            <a:lvl1pPr algn="r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>
              <a:defRPr/>
            </a:pPr>
            <a:endParaRPr lang="nl-BE" sz="100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DE7258-483A-470D-8A6C-89849E6929B6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nl-BE"/>
              <a:t>Titelstijl van model bewerken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87838B-5219-4E4A-90F7-4595ABE04773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228865"/>
            <a:ext cx="8219256" cy="952500"/>
          </a:xfrm>
        </p:spPr>
        <p:txBody>
          <a:bodyPr/>
          <a:lstStyle>
            <a:lvl1pPr>
              <a:defRPr b="1"/>
            </a:lvl1pPr>
          </a:lstStyle>
          <a:p>
            <a:r>
              <a:rPr lang="nl-BE"/>
              <a:t>Titelstijl van model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</a:p>
        </p:txBody>
      </p:sp>
      <p:sp>
        <p:nvSpPr>
          <p:cNvPr id="6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 dirty="0"/>
          </a:p>
        </p:txBody>
      </p:sp>
      <p:sp>
        <p:nvSpPr>
          <p:cNvPr id="7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4F3E4D-C27B-4E19-809C-395D97997A2D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3333" b="1" cap="all"/>
            </a:lvl1pPr>
          </a:lstStyle>
          <a:p>
            <a:r>
              <a:rPr lang="nl-BE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1pPr>
            <a:lvl2pPr marL="38098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7D2BB3-1BFC-4C9A-8525-4C21C2F9C839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228865"/>
            <a:ext cx="8219256" cy="952500"/>
          </a:xfrm>
        </p:spPr>
        <p:txBody>
          <a:bodyPr/>
          <a:lstStyle>
            <a:lvl1pPr>
              <a:defRPr b="1"/>
            </a:lvl1pPr>
          </a:lstStyle>
          <a:p>
            <a:r>
              <a:rPr lang="nl-BE"/>
              <a:t>Titelstijl van model bewerken</a:t>
            </a:r>
            <a:endParaRPr lang="nl-BE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333"/>
            </a:lvl1pPr>
            <a:lvl2pPr>
              <a:defRPr sz="2000"/>
            </a:lvl2pPr>
            <a:lvl3pPr>
              <a:defRPr sz="1667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333"/>
            </a:lvl1pPr>
            <a:lvl2pPr>
              <a:defRPr sz="2000"/>
            </a:lvl2pPr>
            <a:lvl3pPr>
              <a:defRPr sz="1667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</a:p>
        </p:txBody>
      </p:sp>
      <p:sp>
        <p:nvSpPr>
          <p:cNvPr id="8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8B1818-18A1-44F3-8FE0-0C8691E3E479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228865"/>
            <a:ext cx="8219256" cy="952500"/>
          </a:xfrm>
        </p:spPr>
        <p:txBody>
          <a:bodyPr/>
          <a:lstStyle>
            <a:lvl1pPr>
              <a:defRPr b="1"/>
            </a:lvl1pPr>
          </a:lstStyle>
          <a:p>
            <a:r>
              <a:rPr lang="nl-BE"/>
              <a:t>Titelstijl van model bewerken</a:t>
            </a:r>
            <a:endParaRPr lang="nl-BE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000"/>
            </a:lvl1pPr>
            <a:lvl2pPr>
              <a:defRPr sz="1667"/>
            </a:lvl2pPr>
            <a:lvl3pPr>
              <a:defRPr sz="15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000"/>
            </a:lvl1pPr>
            <a:lvl2pPr>
              <a:defRPr sz="1667"/>
            </a:lvl2pPr>
            <a:lvl3pPr>
              <a:defRPr sz="15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</a:p>
        </p:txBody>
      </p:sp>
      <p:sp>
        <p:nvSpPr>
          <p:cNvPr id="10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4000B0-D6CE-4653-B0A0-6D9989E1E6F6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228865"/>
            <a:ext cx="8219256" cy="952500"/>
          </a:xfrm>
        </p:spPr>
        <p:txBody>
          <a:bodyPr/>
          <a:lstStyle>
            <a:lvl1pPr>
              <a:defRPr b="1"/>
            </a:lvl1pPr>
          </a:lstStyle>
          <a:p>
            <a:r>
              <a:rPr lang="nl-BE"/>
              <a:t>Titelstijl van model bewerken</a:t>
            </a:r>
            <a:endParaRPr lang="nl-BE" dirty="0"/>
          </a:p>
        </p:txBody>
      </p:sp>
      <p:sp>
        <p:nvSpPr>
          <p:cNvPr id="5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 dirty="0"/>
          </a:p>
        </p:txBody>
      </p:sp>
      <p:sp>
        <p:nvSpPr>
          <p:cNvPr id="6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A8A85A-E1D9-4BE3-A509-F21E3DDB64BC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85A1BD-43C1-4151-8719-1EE739140B0D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1667" b="1"/>
            </a:lvl1pPr>
          </a:lstStyle>
          <a:p>
            <a:r>
              <a:rPr lang="nl-BE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nl-BE"/>
              <a:t>Klik om de tekststijl van het model te bewerken</a:t>
            </a:r>
          </a:p>
          <a:p>
            <a:pPr lvl="1"/>
            <a:r>
              <a:rPr lang="nl-BE"/>
              <a:t>Tweede niveau</a:t>
            </a:r>
          </a:p>
          <a:p>
            <a:pPr lvl="2"/>
            <a:r>
              <a:rPr lang="nl-BE"/>
              <a:t>Derde niveau</a:t>
            </a:r>
          </a:p>
          <a:p>
            <a:pPr lvl="3"/>
            <a:r>
              <a:rPr lang="nl-BE"/>
              <a:t>Vierde niveau</a:t>
            </a:r>
          </a:p>
          <a:p>
            <a:pPr lvl="4"/>
            <a:r>
              <a:rPr lang="nl-BE"/>
              <a:t>Vijfde niveau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7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519DFC-78AA-48D4-8722-A0D71FAA90C7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1667" b="1"/>
            </a:lvl1pPr>
          </a:lstStyle>
          <a:p>
            <a:r>
              <a:rPr lang="nl-BE"/>
              <a:t>Titelstijl van model bewerken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 rtlCol="0">
            <a:normAutofit/>
          </a:bodyPr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pPr lvl="0"/>
            <a:r>
              <a:rPr lang="nl-BE" noProof="0"/>
              <a:t>Sleep de afbeelding naar de tijdelijke aanduiding of klik op het pictogram als u een afbeelding wilt toevoegen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nl-BE"/>
              <a:t>Klik om de tekststijl van het model te bewerken</a:t>
            </a:r>
          </a:p>
        </p:txBody>
      </p:sp>
      <p:sp>
        <p:nvSpPr>
          <p:cNvPr id="7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CD2BB9-B00A-4AE9-9CCE-4B735CD0B9CF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jdelijke aanduiding voor titel 1"/>
          <p:cNvSpPr>
            <a:spLocks noGrp="1"/>
          </p:cNvSpPr>
          <p:nvPr>
            <p:ph type="title"/>
          </p:nvPr>
        </p:nvSpPr>
        <p:spPr bwMode="auto">
          <a:xfrm>
            <a:off x="457200" y="228865"/>
            <a:ext cx="8229600" cy="95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de stijl te bewerken</a:t>
            </a:r>
            <a:endParaRPr lang="nl-BE" dirty="0"/>
          </a:p>
        </p:txBody>
      </p:sp>
      <p:sp>
        <p:nvSpPr>
          <p:cNvPr id="1027" name="Tijdelijke aanduiding voor tekst 2"/>
          <p:cNvSpPr>
            <a:spLocks noGrp="1"/>
          </p:cNvSpPr>
          <p:nvPr>
            <p:ph type="body" idx="1"/>
          </p:nvPr>
        </p:nvSpPr>
        <p:spPr bwMode="auto">
          <a:xfrm>
            <a:off x="457200" y="1333500"/>
            <a:ext cx="8229600" cy="3771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0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D44995D-1BF2-4A93-9C3F-30D9805F4A66}" type="slidenum">
              <a:rPr lang="nl-BE"/>
              <a:pPr>
                <a:defRPr/>
              </a:pPr>
              <a:t>‹nr.›</a:t>
            </a:fld>
            <a:endParaRPr lang="nl-BE"/>
          </a:p>
        </p:txBody>
      </p:sp>
      <p:sp>
        <p:nvSpPr>
          <p:cNvPr id="8" name="Tekstvak 7"/>
          <p:cNvSpPr txBox="1">
            <a:spLocks noChangeArrowheads="1"/>
          </p:cNvSpPr>
          <p:nvPr/>
        </p:nvSpPr>
        <p:spPr bwMode="auto">
          <a:xfrm>
            <a:off x="1331641" y="5257767"/>
            <a:ext cx="2627709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 eaLnBrk="1" hangingPunct="1">
              <a:defRPr/>
            </a:pPr>
            <a:r>
              <a:rPr lang="nl-BE" sz="1500" dirty="0"/>
              <a:t>© Micky De Pauw</a:t>
            </a:r>
          </a:p>
        </p:txBody>
      </p:sp>
      <p:pic>
        <p:nvPicPr>
          <p:cNvPr id="3" name="Afbeelding 2" descr="Web-Development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638" y="4897727"/>
            <a:ext cx="1216866" cy="79806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967" r:id="rId1"/>
    <p:sldLayoutId id="2147484968" r:id="rId2"/>
    <p:sldLayoutId id="2147484969" r:id="rId3"/>
    <p:sldLayoutId id="2147484970" r:id="rId4"/>
    <p:sldLayoutId id="2147484971" r:id="rId5"/>
    <p:sldLayoutId id="2147484972" r:id="rId6"/>
    <p:sldLayoutId id="2147484973" r:id="rId7"/>
    <p:sldLayoutId id="2147484974" r:id="rId8"/>
    <p:sldLayoutId id="2147484975" r:id="rId9"/>
    <p:sldLayoutId id="2147484976" r:id="rId10"/>
    <p:sldLayoutId id="2147484977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667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1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1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1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67" b="1">
          <a:solidFill>
            <a:schemeClr val="tx1"/>
          </a:solidFill>
          <a:latin typeface="Arial" charset="0"/>
          <a:cs typeface="Arial" charset="0"/>
        </a:defRPr>
      </a:lvl5pPr>
      <a:lvl6pPr marL="380985" algn="ctr" rtl="0" eaLnBrk="1" fontAlgn="base" hangingPunct="1"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Calibri" pitchFamily="34" charset="0"/>
        </a:defRPr>
      </a:lvl6pPr>
      <a:lvl7pPr marL="761970" algn="ctr" rtl="0" eaLnBrk="1" fontAlgn="base" hangingPunct="1"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Calibri" pitchFamily="34" charset="0"/>
        </a:defRPr>
      </a:lvl7pPr>
      <a:lvl8pPr marL="1142954" algn="ctr" rtl="0" eaLnBrk="1" fontAlgn="base" hangingPunct="1"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Calibri" pitchFamily="34" charset="0"/>
        </a:defRPr>
      </a:lvl8pPr>
      <a:lvl9pPr marL="1523939" algn="ctr" rtl="0" eaLnBrk="1" fontAlgn="base" hangingPunct="1">
        <a:spcBef>
          <a:spcPct val="0"/>
        </a:spcBef>
        <a:spcAft>
          <a:spcPct val="0"/>
        </a:spcAft>
        <a:defRPr sz="3667">
          <a:solidFill>
            <a:schemeClr val="tx1"/>
          </a:solidFill>
          <a:latin typeface="Calibri" pitchFamily="34" charset="0"/>
        </a:defRPr>
      </a:lvl9pPr>
    </p:titleStyle>
    <p:bodyStyle>
      <a:lvl1pPr marL="285739" indent="-285739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667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619100" indent="-238115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333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952462" indent="-19049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333447" indent="-19049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667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714431" indent="-190492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667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499992" cy="3375237"/>
          </a:xfrm>
          <a:prstGeom prst="rect">
            <a:avLst/>
          </a:prstGeom>
        </p:spPr>
      </p:pic>
      <p:sp>
        <p:nvSpPr>
          <p:cNvPr id="2" name="Rechthoek 1">
            <a:extLst>
              <a:ext uri="{FF2B5EF4-FFF2-40B4-BE49-F238E27FC236}">
                <a16:creationId xmlns:a16="http://schemas.microsoft.com/office/drawing/2014/main" id="{E814826E-3645-D946-8691-917A0218BF87}"/>
              </a:ext>
            </a:extLst>
          </p:cNvPr>
          <p:cNvSpPr/>
          <p:nvPr/>
        </p:nvSpPr>
        <p:spPr>
          <a:xfrm>
            <a:off x="1475656" y="2857500"/>
            <a:ext cx="7089568" cy="172354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nl-NL" sz="6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Webontwikkeling</a:t>
            </a:r>
          </a:p>
          <a:p>
            <a:pPr algn="ctr"/>
            <a:r>
              <a:rPr lang="nl-NL" sz="40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Schooljaar 2019-2020</a:t>
            </a:r>
          </a:p>
        </p:txBody>
      </p:sp>
    </p:spTree>
    <p:extLst>
      <p:ext uri="{BB962C8B-B14F-4D97-AF65-F5344CB8AC3E}">
        <p14:creationId xmlns:p14="http://schemas.microsoft.com/office/powerpoint/2010/main" val="3972845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FD9B80-6D05-6643-8DBA-1E25F906C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1" y="17409"/>
            <a:ext cx="8219256" cy="952500"/>
          </a:xfrm>
        </p:spPr>
        <p:txBody>
          <a:bodyPr/>
          <a:lstStyle/>
          <a:p>
            <a:r>
              <a:rPr lang="nl-NL" dirty="0"/>
              <a:t>Analyse </a:t>
            </a:r>
            <a:r>
              <a:rPr lang="nl-NL" dirty="0">
                <a:sym typeface="Wingdings" pitchFamily="2" charset="2"/>
              </a:rPr>
              <a:t> Hoe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E454D62-9601-B34E-AF98-043C3DDAFB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Neem de Excel werkmap en zet in een kolom voor of achter de eigenschap/eis een code</a:t>
            </a:r>
          </a:p>
          <a:p>
            <a:pPr lvl="1"/>
            <a:r>
              <a:rPr lang="nl-NL" dirty="0"/>
              <a:t> </a:t>
            </a:r>
            <a:r>
              <a:rPr lang="nl-NL" dirty="0">
                <a:solidFill>
                  <a:srgbClr val="FF0000"/>
                </a:solidFill>
              </a:rPr>
              <a:t>M</a:t>
            </a:r>
            <a:r>
              <a:rPr lang="nl-NL" dirty="0"/>
              <a:t> voor Must have</a:t>
            </a:r>
          </a:p>
          <a:p>
            <a:pPr lvl="1"/>
            <a:r>
              <a:rPr lang="nl-NL" dirty="0"/>
              <a:t> </a:t>
            </a:r>
            <a:r>
              <a:rPr lang="nl-NL" dirty="0">
                <a:solidFill>
                  <a:srgbClr val="FF0000"/>
                </a:solidFill>
              </a:rPr>
              <a:t>S</a:t>
            </a:r>
            <a:r>
              <a:rPr lang="nl-NL" dirty="0"/>
              <a:t> voor Should have</a:t>
            </a:r>
          </a:p>
          <a:p>
            <a:pPr lvl="1"/>
            <a:r>
              <a:rPr lang="nl-NL" dirty="0"/>
              <a:t> </a:t>
            </a:r>
            <a:r>
              <a:rPr lang="nl-NL" dirty="0">
                <a:solidFill>
                  <a:srgbClr val="FF0000"/>
                </a:solidFill>
              </a:rPr>
              <a:t>C</a:t>
            </a:r>
            <a:r>
              <a:rPr lang="nl-NL" dirty="0"/>
              <a:t> voor Could have</a:t>
            </a:r>
          </a:p>
          <a:p>
            <a:pPr lvl="1"/>
            <a:r>
              <a:rPr lang="nl-NL" dirty="0"/>
              <a:t> </a:t>
            </a:r>
            <a:r>
              <a:rPr lang="nl-NL" dirty="0">
                <a:solidFill>
                  <a:srgbClr val="FF0000"/>
                </a:solidFill>
              </a:rPr>
              <a:t>W</a:t>
            </a:r>
            <a:r>
              <a:rPr lang="nl-NL" dirty="0"/>
              <a:t> voor Won’t, have</a:t>
            </a:r>
          </a:p>
          <a:p>
            <a:pPr lvl="1"/>
            <a:endParaRPr lang="nl-NL" dirty="0"/>
          </a:p>
          <a:p>
            <a:r>
              <a:rPr lang="nl-NL" dirty="0"/>
              <a:t>Sorteer alles op basis van de code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A7FE13E-795D-6B49-8774-1704C157A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37112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E428C6-CC2E-A344-A1B8-386E81EF9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219256" cy="952500"/>
          </a:xfrm>
        </p:spPr>
        <p:txBody>
          <a:bodyPr/>
          <a:lstStyle/>
          <a:p>
            <a:r>
              <a:rPr lang="nl-NL" dirty="0"/>
              <a:t>Eisen catalogus </a:t>
            </a:r>
            <a:r>
              <a:rPr lang="nl-NL" dirty="0">
                <a:sym typeface="Wingdings" pitchFamily="2" charset="2"/>
              </a:rPr>
              <a:t> Wat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E3FDCEF-7406-534E-A04A-B3639B175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Tekstuele samenvatting van de MoSCoW analyse</a:t>
            </a:r>
          </a:p>
          <a:p>
            <a:r>
              <a:rPr lang="nl-NL" dirty="0"/>
              <a:t>Uitgewerkte lijst met alle eisen en eigenschappen volgens hun prioriteit (fases ?)</a:t>
            </a:r>
          </a:p>
          <a:p>
            <a:pPr lvl="1"/>
            <a:r>
              <a:rPr lang="nl-NL" dirty="0"/>
              <a:t>“Won’t </a:t>
            </a:r>
            <a:r>
              <a:rPr lang="nl-NL" dirty="0" err="1"/>
              <a:t>haves</a:t>
            </a:r>
            <a:r>
              <a:rPr lang="nl-NL" dirty="0"/>
              <a:t>” worden niet meer vermeld.</a:t>
            </a:r>
          </a:p>
          <a:p>
            <a:endParaRPr lang="nl-NL" dirty="0"/>
          </a:p>
          <a:p>
            <a:r>
              <a:rPr lang="nl-NL" dirty="0"/>
              <a:t>Lijst wordt voorgelegd aan de klant/opdrachtgever</a:t>
            </a:r>
          </a:p>
          <a:p>
            <a:r>
              <a:rPr lang="nl-NL" dirty="0"/>
              <a:t>Onderdeel van het lastenboek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98CF329-0440-DF45-8ECB-CE4574C0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40090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0C9F6F-104E-204A-B594-51E32EE8D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4" y="27034"/>
            <a:ext cx="8219256" cy="952500"/>
          </a:xfrm>
        </p:spPr>
        <p:txBody>
          <a:bodyPr/>
          <a:lstStyle/>
          <a:p>
            <a:r>
              <a:rPr lang="nl-NL" dirty="0"/>
              <a:t>Eisen catalogus </a:t>
            </a:r>
            <a:r>
              <a:rPr lang="nl-NL" dirty="0">
                <a:sym typeface="Wingdings" pitchFamily="2" charset="2"/>
              </a:rPr>
              <a:t> Wie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446A7B-C5C1-8E47-9DAA-92AC8445A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De analist/verkoper </a:t>
            </a:r>
          </a:p>
          <a:p>
            <a:r>
              <a:rPr lang="nl-NL" dirty="0"/>
              <a:t>De ontwikkelaar.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7248206-17F3-DB49-B4E8-60EF115C9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5933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0C9F6F-104E-204A-B594-51E32EE8D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219256" cy="952500"/>
          </a:xfrm>
        </p:spPr>
        <p:txBody>
          <a:bodyPr/>
          <a:lstStyle/>
          <a:p>
            <a:r>
              <a:rPr lang="nl-NL" dirty="0"/>
              <a:t>Eisen catalogus </a:t>
            </a:r>
            <a:r>
              <a:rPr lang="nl-NL" dirty="0">
                <a:sym typeface="Wingdings" pitchFamily="2" charset="2"/>
              </a:rPr>
              <a:t> Niet te vergeten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D446A7B-C5C1-8E47-9DAA-92AC8445A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De administratieve functies</a:t>
            </a:r>
          </a:p>
          <a:p>
            <a:pPr lvl="1"/>
            <a:r>
              <a:rPr lang="nl-NL" dirty="0"/>
              <a:t>Log reading</a:t>
            </a:r>
          </a:p>
          <a:p>
            <a:pPr lvl="1"/>
            <a:r>
              <a:rPr lang="nl-NL" dirty="0"/>
              <a:t>Mnemonic admin</a:t>
            </a:r>
          </a:p>
          <a:p>
            <a:pPr lvl="1"/>
            <a:r>
              <a:rPr lang="nl-NL" dirty="0"/>
              <a:t>Tekst admin</a:t>
            </a:r>
          </a:p>
          <a:p>
            <a:pPr lvl="1"/>
            <a:r>
              <a:rPr lang="nl-NL" dirty="0"/>
              <a:t>Password reset</a:t>
            </a:r>
          </a:p>
          <a:p>
            <a:pPr lvl="1"/>
            <a:r>
              <a:rPr lang="nl-NL" dirty="0"/>
              <a:t>…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7248206-17F3-DB49-B4E8-60EF115C9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95207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6329B2-BC74-7F4F-82D9-2DDD6E37F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974" y="0"/>
            <a:ext cx="8219256" cy="952500"/>
          </a:xfrm>
        </p:spPr>
        <p:txBody>
          <a:bodyPr/>
          <a:lstStyle/>
          <a:p>
            <a:r>
              <a:rPr lang="nl-NL" dirty="0"/>
              <a:t>Samenvatting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B4150FF-D5DF-9E49-AE1E-1951D6990D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Analyse </a:t>
            </a:r>
            <a:r>
              <a:rPr lang="nl-NL" dirty="0">
                <a:sym typeface="Wingdings" pitchFamily="2" charset="2"/>
              </a:rPr>
              <a:t> ordening van je eigen gedachten (en die van de opdrachtgever)</a:t>
            </a:r>
          </a:p>
          <a:p>
            <a:endParaRPr lang="nl-NL" dirty="0"/>
          </a:p>
          <a:p>
            <a:r>
              <a:rPr lang="nl-NL" dirty="0"/>
              <a:t>MoSCoW analyse is een ideale “tool” om de eisen van de klant te beheren en te prioriteren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80364C4-4EC5-FD4B-8810-9D29AE5BA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03443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4C0F7F2-8D9D-954A-9F4D-C5BF11DC2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40146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12682D1-B816-3441-B686-6828A360E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16</a:t>
            </a:fld>
            <a:endParaRPr lang="nl-BE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BD06728D-6E31-2C42-8FF9-E95850907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51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5F080D7D-DA37-D142-AF2B-99C0CD245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219256" cy="952500"/>
          </a:xfrm>
        </p:spPr>
        <p:txBody>
          <a:bodyPr/>
          <a:lstStyle/>
          <a:p>
            <a:r>
              <a:rPr lang="nl-NL" dirty="0"/>
              <a:t>Moodboard </a:t>
            </a:r>
            <a:r>
              <a:rPr lang="nl-NL" dirty="0">
                <a:sym typeface="Wingdings" pitchFamily="2" charset="2"/>
              </a:rPr>
              <a:t> Wat ?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321901D-1441-A444-BF9F-CF9846C4A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66270"/>
            <a:ext cx="8229600" cy="3771636"/>
          </a:xfrm>
        </p:spPr>
        <p:txBody>
          <a:bodyPr/>
          <a:lstStyle/>
          <a:p>
            <a:r>
              <a:rPr lang="nl-NL" dirty="0"/>
              <a:t>Een analyse en communicatie tool</a:t>
            </a:r>
          </a:p>
          <a:p>
            <a:pPr lvl="1"/>
            <a:r>
              <a:rPr lang="nl-NL" dirty="0"/>
              <a:t>Analyse</a:t>
            </a:r>
          </a:p>
          <a:p>
            <a:pPr lvl="2"/>
            <a:r>
              <a:rPr lang="nl-NL" dirty="0"/>
              <a:t>Kleuren</a:t>
            </a:r>
          </a:p>
          <a:p>
            <a:pPr lvl="2"/>
            <a:r>
              <a:rPr lang="nl-NL" dirty="0"/>
              <a:t>Vormen</a:t>
            </a:r>
          </a:p>
          <a:p>
            <a:pPr lvl="2"/>
            <a:r>
              <a:rPr lang="nl-NL" dirty="0"/>
              <a:t>UX</a:t>
            </a:r>
          </a:p>
          <a:p>
            <a:pPr lvl="2"/>
            <a:endParaRPr lang="nl-NL" dirty="0"/>
          </a:p>
          <a:p>
            <a:pPr lvl="1"/>
            <a:r>
              <a:rPr lang="nl-NL" dirty="0"/>
              <a:t>Communicatie tussen klant en designer</a:t>
            </a:r>
          </a:p>
          <a:p>
            <a:pPr lvl="2"/>
            <a:r>
              <a:rPr lang="nl-NL" dirty="0"/>
              <a:t>Kleuren</a:t>
            </a:r>
          </a:p>
          <a:p>
            <a:pPr lvl="2"/>
            <a:r>
              <a:rPr lang="nl-NL" dirty="0"/>
              <a:t>Vormen</a:t>
            </a:r>
          </a:p>
          <a:p>
            <a:pPr lvl="2"/>
            <a:r>
              <a:rPr lang="nl-NL" dirty="0"/>
              <a:t>UX</a:t>
            </a:r>
          </a:p>
          <a:p>
            <a:endParaRPr lang="nl-NL" dirty="0"/>
          </a:p>
          <a:p>
            <a:pPr lvl="1"/>
            <a:endParaRPr lang="nl-NL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3D2C1614-F520-0941-A2DC-3E71396F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85A1BD-43C1-4151-8719-1EE739140B0D}" type="slidenum">
              <a:rPr lang="nl-BE" smtClean="0"/>
              <a:pPr>
                <a:defRPr/>
              </a:pPr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5364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7C3E31-9314-2C41-ADCB-B57DDC9C9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2792"/>
            <a:ext cx="8219256" cy="952500"/>
          </a:xfrm>
        </p:spPr>
        <p:txBody>
          <a:bodyPr/>
          <a:lstStyle/>
          <a:p>
            <a:r>
              <a:rPr lang="nl-NL" dirty="0"/>
              <a:t>Keuren, vormen, UX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E9AB68-9CD0-934B-815C-77284970C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Welke kleuren gebruiken we </a:t>
            </a:r>
          </a:p>
          <a:p>
            <a:pPr lvl="1"/>
            <a:r>
              <a:rPr lang="nl-NL" dirty="0"/>
              <a:t>Contrasterende kleuren</a:t>
            </a:r>
          </a:p>
          <a:p>
            <a:pPr lvl="1"/>
            <a:r>
              <a:rPr lang="nl-NL" dirty="0"/>
              <a:t>Complementerende kleuren</a:t>
            </a:r>
          </a:p>
          <a:p>
            <a:pPr lvl="1"/>
            <a:endParaRPr lang="nl-NL" dirty="0"/>
          </a:p>
          <a:p>
            <a:r>
              <a:rPr lang="nl-NL" dirty="0"/>
              <a:t>Welke lettertypes</a:t>
            </a:r>
          </a:p>
          <a:p>
            <a:pPr lvl="1"/>
            <a:r>
              <a:rPr lang="nl-NL" i="1" dirty="0"/>
              <a:t>Het gebruik van eenvoudige (standaard) lettertypes is geen misdaad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EB4564E-B49D-2A4F-A9B5-CDC297D7B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40546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7C3E31-9314-2C41-ADCB-B57DDC9C9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842"/>
            <a:ext cx="8219256" cy="952500"/>
          </a:xfrm>
        </p:spPr>
        <p:txBody>
          <a:bodyPr/>
          <a:lstStyle/>
          <a:p>
            <a:r>
              <a:rPr lang="nl-NL" dirty="0"/>
              <a:t>Keuren, vormen, UX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BE9AB68-9CD0-934B-815C-77284970C7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Welke symbolen</a:t>
            </a:r>
          </a:p>
          <a:p>
            <a:pPr lvl="1"/>
            <a:r>
              <a:rPr lang="nl-NL" dirty="0"/>
              <a:t>Let er op dat alle symbolen die je gebruikt van dezelfde ”reeks” zijn.</a:t>
            </a:r>
          </a:p>
          <a:p>
            <a:pPr lvl="1"/>
            <a:endParaRPr lang="nl-NL" dirty="0"/>
          </a:p>
          <a:p>
            <a:r>
              <a:rPr lang="nl-NL" dirty="0"/>
              <a:t>Vormen</a:t>
            </a:r>
          </a:p>
          <a:p>
            <a:pPr lvl="1"/>
            <a:r>
              <a:rPr lang="nl-NL" dirty="0"/>
              <a:t>Afgerond of recht</a:t>
            </a:r>
          </a:p>
          <a:p>
            <a:pPr lvl="1"/>
            <a:r>
              <a:rPr lang="nl-NL" dirty="0"/>
              <a:t>Gesloten of niet gesloten kaders</a:t>
            </a:r>
          </a:p>
          <a:p>
            <a:pPr lvl="1"/>
            <a:r>
              <a:rPr lang="nl-NL" dirty="0"/>
              <a:t>…</a:t>
            </a:r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EB4564E-B49D-2A4F-A9B5-CDC297D7B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19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83473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745C62BC-F668-7846-B46C-FF9A76D44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85A1BD-43C1-4151-8719-1EE739140B0D}" type="slidenum">
              <a:rPr lang="nl-BE" smtClean="0"/>
              <a:pPr>
                <a:defRPr/>
              </a:pPr>
              <a:t>2</a:t>
            </a:fld>
            <a:endParaRPr lang="nl-BE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22DBE90-A792-4A4B-B8FF-77789C989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553244"/>
            <a:ext cx="5927487" cy="3240360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5D6D6949-7AB6-644A-AAFD-9BAFADADAFA0}"/>
              </a:ext>
            </a:extLst>
          </p:cNvPr>
          <p:cNvSpPr txBox="1"/>
          <p:nvPr/>
        </p:nvSpPr>
        <p:spPr>
          <a:xfrm>
            <a:off x="4118987" y="3001516"/>
            <a:ext cx="395012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8000" b="1" dirty="0">
                <a:solidFill>
                  <a:srgbClr val="FABC00"/>
                </a:solidFill>
              </a:rPr>
              <a:t>analyse</a:t>
            </a:r>
          </a:p>
        </p:txBody>
      </p:sp>
    </p:spTree>
    <p:extLst>
      <p:ext uri="{BB962C8B-B14F-4D97-AF65-F5344CB8AC3E}">
        <p14:creationId xmlns:p14="http://schemas.microsoft.com/office/powerpoint/2010/main" val="19845262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CA14C8-E4C5-414D-9ABD-D10462FBF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087"/>
            <a:ext cx="8219256" cy="952500"/>
          </a:xfrm>
        </p:spPr>
        <p:txBody>
          <a:bodyPr/>
          <a:lstStyle/>
          <a:p>
            <a:r>
              <a:rPr lang="nl-NL" dirty="0"/>
              <a:t>Waar moet je op letten 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CAB2EFB-AAB8-8341-B04C-7C0137925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584" y="999140"/>
            <a:ext cx="7859216" cy="3771636"/>
          </a:xfrm>
        </p:spPr>
        <p:txBody>
          <a:bodyPr/>
          <a:lstStyle/>
          <a:p>
            <a:r>
              <a:rPr lang="nl-NL" dirty="0"/>
              <a:t>Doel van de applicatie</a:t>
            </a:r>
          </a:p>
          <a:p>
            <a:pPr lvl="1"/>
            <a:r>
              <a:rPr lang="nl-NL" dirty="0"/>
              <a:t>Administraties</a:t>
            </a:r>
          </a:p>
          <a:p>
            <a:pPr lvl="1"/>
            <a:r>
              <a:rPr lang="nl-NL" dirty="0"/>
              <a:t>Commercieel</a:t>
            </a:r>
          </a:p>
          <a:p>
            <a:pPr lvl="1"/>
            <a:r>
              <a:rPr lang="nl-NL" dirty="0"/>
              <a:t>Educatief</a:t>
            </a:r>
          </a:p>
          <a:p>
            <a:pPr lvl="1"/>
            <a:r>
              <a:rPr lang="nl-NL" dirty="0"/>
              <a:t>…</a:t>
            </a:r>
          </a:p>
          <a:p>
            <a:r>
              <a:rPr lang="nl-NL" dirty="0"/>
              <a:t>Doelgroep</a:t>
            </a:r>
          </a:p>
          <a:p>
            <a:pPr lvl="1"/>
            <a:r>
              <a:rPr lang="nl-NL" dirty="0"/>
              <a:t>Leeftijd</a:t>
            </a:r>
          </a:p>
          <a:p>
            <a:pPr lvl="1"/>
            <a:r>
              <a:rPr lang="nl-NL" dirty="0"/>
              <a:t>Opleiding</a:t>
            </a:r>
          </a:p>
          <a:p>
            <a:pPr lvl="1"/>
            <a:r>
              <a:rPr lang="nl-NL" dirty="0"/>
              <a:t>…</a:t>
            </a:r>
          </a:p>
          <a:p>
            <a:pPr lvl="1"/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3F1BBA31-26E5-D449-9A2A-DDBF754CA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20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918781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BB2047-7D43-1643-A1E8-F23BEB5B8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783"/>
            <a:ext cx="8219256" cy="952500"/>
          </a:xfrm>
        </p:spPr>
        <p:txBody>
          <a:bodyPr/>
          <a:lstStyle/>
          <a:p>
            <a:r>
              <a:rPr lang="nl-NL" dirty="0">
                <a:solidFill>
                  <a:srgbClr val="FF0000"/>
                </a:solidFill>
              </a:rPr>
              <a:t>U</a:t>
            </a:r>
            <a:r>
              <a:rPr lang="nl-NL" dirty="0"/>
              <a:t>ser e</a:t>
            </a:r>
            <a:r>
              <a:rPr lang="nl-NL" dirty="0">
                <a:solidFill>
                  <a:srgbClr val="FF0000"/>
                </a:solidFill>
              </a:rPr>
              <a:t>X</a:t>
            </a:r>
            <a:r>
              <a:rPr lang="nl-NL" dirty="0"/>
              <a:t>perience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B213F18-809C-534F-882E-B4606CCD3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Hoe gaat de gebruiker de app ervaren?</a:t>
            </a:r>
          </a:p>
          <a:p>
            <a:pPr lvl="1"/>
            <a:r>
              <a:rPr lang="nl-NL" dirty="0"/>
              <a:t>Gebruiksvriendelijkheid</a:t>
            </a:r>
          </a:p>
          <a:p>
            <a:pPr lvl="1"/>
            <a:r>
              <a:rPr lang="nl-NL" dirty="0"/>
              <a:t>Look &amp; feel</a:t>
            </a:r>
          </a:p>
          <a:p>
            <a:pPr lvl="1"/>
            <a:r>
              <a:rPr lang="nl-NL" dirty="0"/>
              <a:t>Vertrouwen</a:t>
            </a:r>
          </a:p>
          <a:p>
            <a:pPr lvl="1"/>
            <a:r>
              <a:rPr lang="nl-NL" dirty="0"/>
              <a:t>…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3FADD21-7490-D549-A4E0-EE12740E9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21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49327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6329B2-BC74-7F4F-82D9-2DDD6E37F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783"/>
            <a:ext cx="8219256" cy="952500"/>
          </a:xfrm>
        </p:spPr>
        <p:txBody>
          <a:bodyPr/>
          <a:lstStyle/>
          <a:p>
            <a:r>
              <a:rPr lang="nl-NL" dirty="0"/>
              <a:t>Samenvatting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B4150FF-D5DF-9E49-AE1E-1951D6990D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Analyse </a:t>
            </a:r>
            <a:r>
              <a:rPr lang="nl-NL" dirty="0">
                <a:sym typeface="Wingdings" pitchFamily="2" charset="2"/>
              </a:rPr>
              <a:t> ordening van je eigen gedachten (en die van de opdrachtgever)</a:t>
            </a:r>
          </a:p>
          <a:p>
            <a:endParaRPr lang="nl-NL" dirty="0"/>
          </a:p>
          <a:p>
            <a:r>
              <a:rPr lang="nl-NL" dirty="0"/>
              <a:t>Het moodboard toont de klant </a:t>
            </a:r>
          </a:p>
          <a:p>
            <a:pPr lvl="1"/>
            <a:r>
              <a:rPr lang="nl-NL" dirty="0"/>
              <a:t>Hoe de applicatie er uit gaat zien.</a:t>
            </a:r>
          </a:p>
          <a:p>
            <a:pPr lvl="1"/>
            <a:r>
              <a:rPr lang="nl-NL" dirty="0"/>
              <a:t>Hoe de gebruikservaring zal zijn</a:t>
            </a:r>
          </a:p>
          <a:p>
            <a:pPr lvl="1"/>
            <a:r>
              <a:rPr lang="nl-NL" dirty="0"/>
              <a:t>…</a:t>
            </a:r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80364C4-4EC5-FD4B-8810-9D29AE5BA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22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33113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7232E69-60D7-764D-9D73-2C028A695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23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353255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D82E117F-C4D2-3949-AEC3-41C27BD05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85A1BD-43C1-4151-8719-1EE739140B0D}" type="slidenum">
              <a:rPr lang="nl-BE" smtClean="0"/>
              <a:pPr>
                <a:defRPr/>
              </a:pPr>
              <a:t>24</a:t>
            </a:fld>
            <a:endParaRPr lang="nl-BE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B1D5456B-40A5-014E-A2C0-A8F3B5F82CA3}"/>
              </a:ext>
            </a:extLst>
          </p:cNvPr>
          <p:cNvSpPr/>
          <p:nvPr/>
        </p:nvSpPr>
        <p:spPr>
          <a:xfrm>
            <a:off x="0" y="4369668"/>
            <a:ext cx="4752528" cy="14401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D61BFAEF-AF52-C343-B743-5F0B24D77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0"/>
            <a:ext cx="5295163" cy="6246000"/>
          </a:xfrm>
          <a:prstGeom prst="rect">
            <a:avLst/>
          </a:prstGeom>
        </p:spPr>
      </p:pic>
      <p:sp>
        <p:nvSpPr>
          <p:cNvPr id="5" name="Rechthoek 4">
            <a:extLst>
              <a:ext uri="{FF2B5EF4-FFF2-40B4-BE49-F238E27FC236}">
                <a16:creationId xmlns:a16="http://schemas.microsoft.com/office/drawing/2014/main" id="{93194554-1F8D-BF43-AACB-C91D05321410}"/>
              </a:ext>
            </a:extLst>
          </p:cNvPr>
          <p:cNvSpPr/>
          <p:nvPr/>
        </p:nvSpPr>
        <p:spPr>
          <a:xfrm rot="20194726">
            <a:off x="186489" y="1046969"/>
            <a:ext cx="37625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nl-NL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Lastenboek</a:t>
            </a:r>
          </a:p>
        </p:txBody>
      </p:sp>
    </p:spTree>
    <p:extLst>
      <p:ext uri="{BB962C8B-B14F-4D97-AF65-F5344CB8AC3E}">
        <p14:creationId xmlns:p14="http://schemas.microsoft.com/office/powerpoint/2010/main" val="10411424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A4B842-2EE3-E446-B03A-9C17C8197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366" y="0"/>
            <a:ext cx="8219256" cy="952500"/>
          </a:xfrm>
        </p:spPr>
        <p:txBody>
          <a:bodyPr/>
          <a:lstStyle/>
          <a:p>
            <a:r>
              <a:rPr lang="nl-NL" sz="5400" dirty="0"/>
              <a:t>Lastenboek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40C4497-459D-C44D-8502-0B4ED27AB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129308"/>
            <a:ext cx="8229600" cy="3771636"/>
          </a:xfrm>
        </p:spPr>
        <p:txBody>
          <a:bodyPr/>
          <a:lstStyle/>
          <a:p>
            <a:r>
              <a:rPr lang="nl-NL" sz="3600" dirty="0"/>
              <a:t> </a:t>
            </a:r>
            <a:r>
              <a:rPr lang="nl-NL" sz="3600" dirty="0">
                <a:solidFill>
                  <a:srgbClr val="FF0000"/>
                </a:solidFill>
              </a:rPr>
              <a:t>Contract</a:t>
            </a:r>
            <a:r>
              <a:rPr lang="nl-NL" sz="3600" dirty="0"/>
              <a:t> met je klant </a:t>
            </a:r>
            <a:endParaRPr lang="nl-BE" sz="3600" dirty="0"/>
          </a:p>
          <a:p>
            <a:pPr lvl="2"/>
            <a:r>
              <a:rPr lang="nl-NL" sz="3200" dirty="0"/>
              <a:t>Wat wordt er geleverd </a:t>
            </a:r>
          </a:p>
          <a:p>
            <a:pPr lvl="2"/>
            <a:r>
              <a:rPr lang="nl-NL" sz="3200" dirty="0"/>
              <a:t>Wanneer begint en eindigt het project </a:t>
            </a:r>
            <a:endParaRPr lang="nl-BE" sz="3200" dirty="0"/>
          </a:p>
          <a:p>
            <a:pPr lvl="2"/>
            <a:r>
              <a:rPr lang="nl-NL" sz="3200" dirty="0"/>
              <a:t>Wie zal het uitvoeren </a:t>
            </a:r>
            <a:endParaRPr lang="nl-BE" sz="3200" dirty="0"/>
          </a:p>
          <a:p>
            <a:pPr lvl="2"/>
            <a:r>
              <a:rPr lang="nl-NL" sz="3200" dirty="0"/>
              <a:t>Welke prijs</a:t>
            </a:r>
          </a:p>
          <a:p>
            <a:pPr lvl="2"/>
            <a:r>
              <a:rPr lang="nl-NL" sz="3200" dirty="0"/>
              <a:t>…</a:t>
            </a:r>
            <a:endParaRPr lang="nl-BE" sz="3200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F5BB02B-AE74-C94B-82D1-0EAC241B4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25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185954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11C30-AF7E-A749-A4C5-816D3100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82"/>
            <a:ext cx="8219256" cy="952500"/>
          </a:xfrm>
        </p:spPr>
        <p:txBody>
          <a:bodyPr/>
          <a:lstStyle/>
          <a:p>
            <a:r>
              <a:rPr lang="nl-NL" dirty="0"/>
              <a:t>Lastenboek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sz="2800" dirty="0">
                <a:sym typeface="Wingdings" pitchFamily="2" charset="2"/>
              </a:rPr>
              <a:t>hoofdstukken/onderdelen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10EE3C-58EF-1C4D-9285-AACC551B1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71681"/>
            <a:ext cx="8229600" cy="4325277"/>
          </a:xfrm>
        </p:spPr>
        <p:txBody>
          <a:bodyPr/>
          <a:lstStyle/>
          <a:p>
            <a:r>
              <a:rPr lang="nl-NL" dirty="0"/>
              <a:t>Jouw gegevens</a:t>
            </a:r>
          </a:p>
          <a:p>
            <a:pPr lvl="1"/>
            <a:r>
              <a:rPr lang="nl-NL" dirty="0"/>
              <a:t>Adres</a:t>
            </a:r>
          </a:p>
          <a:p>
            <a:pPr lvl="1"/>
            <a:r>
              <a:rPr lang="nl-NL" dirty="0"/>
              <a:t>Ondernemingsnummer</a:t>
            </a:r>
          </a:p>
          <a:p>
            <a:pPr lvl="1"/>
            <a:r>
              <a:rPr lang="nl-NL" dirty="0"/>
              <a:t>Hoe ze je kunnen contacteren</a:t>
            </a:r>
          </a:p>
          <a:p>
            <a:pPr lvl="1"/>
            <a:r>
              <a:rPr lang="nl-NL" dirty="0"/>
              <a:t>…</a:t>
            </a:r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235785-FA81-C845-8DB1-1C08E67A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26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718348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11C30-AF7E-A749-A4C5-816D3100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82"/>
            <a:ext cx="8219256" cy="952500"/>
          </a:xfrm>
        </p:spPr>
        <p:txBody>
          <a:bodyPr/>
          <a:lstStyle/>
          <a:p>
            <a:r>
              <a:rPr lang="nl-NL" dirty="0"/>
              <a:t>Lastenboek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sz="2800" dirty="0">
                <a:sym typeface="Wingdings" pitchFamily="2" charset="2"/>
              </a:rPr>
              <a:t>hoofdstukken/onderdelen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10EE3C-58EF-1C4D-9285-AACC551B1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48379"/>
            <a:ext cx="8229600" cy="4262083"/>
          </a:xfrm>
        </p:spPr>
        <p:txBody>
          <a:bodyPr/>
          <a:lstStyle/>
          <a:p>
            <a:r>
              <a:rPr lang="nl-NL" dirty="0"/>
              <a:t>De klant</a:t>
            </a:r>
          </a:p>
          <a:p>
            <a:pPr lvl="1"/>
            <a:r>
              <a:rPr lang="nl-NL" dirty="0"/>
              <a:t>Contactpersoon</a:t>
            </a:r>
          </a:p>
          <a:p>
            <a:pPr lvl="1"/>
            <a:r>
              <a:rPr lang="nl-NL" dirty="0"/>
              <a:t>Adres</a:t>
            </a:r>
          </a:p>
          <a:p>
            <a:pPr lvl="1"/>
            <a:r>
              <a:rPr lang="nl-NL" sz="2466" dirty="0"/>
              <a:t>Ondernemingsnummer</a:t>
            </a:r>
            <a:endParaRPr lang="nl-BE" sz="2466" dirty="0"/>
          </a:p>
          <a:p>
            <a:pPr lvl="1"/>
            <a:r>
              <a:rPr lang="nl-NL" sz="2466" dirty="0"/>
              <a:t>Sector / Diensten / Producten</a:t>
            </a:r>
            <a:endParaRPr lang="nl-BE" sz="2466" dirty="0"/>
          </a:p>
          <a:p>
            <a:pPr lvl="1"/>
            <a:r>
              <a:rPr lang="nl-NL" sz="2466" dirty="0"/>
              <a:t>USP (unique selling </a:t>
            </a:r>
            <a:r>
              <a:rPr lang="nl-NL" sz="1666" b="1" i="1" dirty="0"/>
              <a:t>proposition)</a:t>
            </a:r>
            <a:endParaRPr lang="nl-BE" sz="2466" dirty="0"/>
          </a:p>
          <a:p>
            <a:pPr lvl="1"/>
            <a:r>
              <a:rPr lang="nl-NL" sz="2466" dirty="0"/>
              <a:t>-…</a:t>
            </a:r>
            <a:endParaRPr lang="nl-NL" dirty="0"/>
          </a:p>
          <a:p>
            <a:r>
              <a:rPr lang="nl-NL" dirty="0"/>
              <a:t>Toon dat je weet wie de klant is !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235785-FA81-C845-8DB1-1C08E67A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27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249498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11C30-AF7E-A749-A4C5-816D3100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82"/>
            <a:ext cx="8219256" cy="952500"/>
          </a:xfrm>
        </p:spPr>
        <p:txBody>
          <a:bodyPr/>
          <a:lstStyle/>
          <a:p>
            <a:r>
              <a:rPr lang="nl-NL" dirty="0"/>
              <a:t>Lastenboek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sz="2800" dirty="0">
                <a:sym typeface="Wingdings" pitchFamily="2" charset="2"/>
              </a:rPr>
              <a:t>hoofdstukken/onderdelen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10EE3C-58EF-1C4D-9285-AACC551B1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57300"/>
            <a:ext cx="8229600" cy="4046059"/>
          </a:xfrm>
        </p:spPr>
        <p:txBody>
          <a:bodyPr/>
          <a:lstStyle/>
          <a:p>
            <a:r>
              <a:rPr lang="nl-NL" b="1" dirty="0"/>
              <a:t>Aanleiding en doelstellingen</a:t>
            </a:r>
            <a:endParaRPr lang="nl-BE" b="1" dirty="0"/>
          </a:p>
          <a:p>
            <a:pPr lvl="1"/>
            <a:r>
              <a:rPr lang="nl-NL" sz="2466" i="1" dirty="0"/>
              <a:t>Waarom wil de klant deze website/applicatie?</a:t>
            </a:r>
            <a:endParaRPr lang="nl-BE" sz="2466" dirty="0"/>
          </a:p>
          <a:p>
            <a:pPr lvl="2"/>
            <a:endParaRPr lang="nl-NL" sz="2133" dirty="0"/>
          </a:p>
          <a:p>
            <a:pPr lvl="2"/>
            <a:r>
              <a:rPr lang="nl-NL" sz="2133" dirty="0"/>
              <a:t>Wat draagt het project bij aan de primaire doelen van de organisatie? </a:t>
            </a:r>
            <a:endParaRPr lang="nl-BE" sz="2133" dirty="0"/>
          </a:p>
          <a:p>
            <a:pPr lvl="2"/>
            <a:r>
              <a:rPr lang="nl-NL" sz="2133" dirty="0"/>
              <a:t>Welke risico’s loopt de klant als de applicatie er niet (op tijd) komt? </a:t>
            </a:r>
            <a:endParaRPr lang="nl-BE" sz="2133" dirty="0"/>
          </a:p>
          <a:p>
            <a:pPr lvl="2"/>
            <a:r>
              <a:rPr lang="nl-NL" sz="2133" dirty="0"/>
              <a:t>Hoe past het project binnen haar/zijn beleid? </a:t>
            </a:r>
            <a:endParaRPr lang="nl-BE" sz="2133" dirty="0"/>
          </a:p>
          <a:p>
            <a:pPr lvl="3"/>
            <a:r>
              <a:rPr lang="nl-NL" sz="1734" dirty="0"/>
              <a:t>Korte termijn (1 jaar)</a:t>
            </a:r>
            <a:endParaRPr lang="nl-BE" sz="1734" dirty="0"/>
          </a:p>
          <a:p>
            <a:pPr lvl="3"/>
            <a:r>
              <a:rPr lang="nl-NL" sz="1734" dirty="0"/>
              <a:t>Middellange termijn (2 jaar)</a:t>
            </a:r>
            <a:endParaRPr lang="nl-BE" sz="1734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235785-FA81-C845-8DB1-1C08E67A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28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789351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11C30-AF7E-A749-A4C5-816D3100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82"/>
            <a:ext cx="8219256" cy="952500"/>
          </a:xfrm>
        </p:spPr>
        <p:txBody>
          <a:bodyPr/>
          <a:lstStyle/>
          <a:p>
            <a:r>
              <a:rPr lang="nl-NL" dirty="0"/>
              <a:t>Lastenboek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sz="2800" dirty="0">
                <a:sym typeface="Wingdings" pitchFamily="2" charset="2"/>
              </a:rPr>
              <a:t>hoofdstukken/onderdelen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10EE3C-58EF-1C4D-9285-AACC551B1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73324"/>
            <a:ext cx="8229600" cy="3830035"/>
          </a:xfrm>
        </p:spPr>
        <p:txBody>
          <a:bodyPr/>
          <a:lstStyle/>
          <a:p>
            <a:r>
              <a:rPr lang="nl-NL" b="1" dirty="0"/>
              <a:t>Eisen cataloog</a:t>
            </a:r>
          </a:p>
          <a:p>
            <a:endParaRPr lang="nl-NL" b="1" dirty="0"/>
          </a:p>
          <a:p>
            <a:pPr lvl="1"/>
            <a:r>
              <a:rPr lang="nl-NL" sz="2466" i="1" dirty="0"/>
              <a:t>Wat “doet” de applicatie?</a:t>
            </a:r>
            <a:endParaRPr lang="nl-NL" b="1" dirty="0"/>
          </a:p>
          <a:p>
            <a:endParaRPr lang="nl-NL" b="1" dirty="0"/>
          </a:p>
          <a:p>
            <a:pPr lvl="1"/>
            <a:r>
              <a:rPr lang="nl-NL" sz="2466" i="1" dirty="0"/>
              <a:t>Resultaat van de MoSCoW analyse</a:t>
            </a:r>
            <a:endParaRPr lang="nl-BE" sz="2466" i="1" dirty="0"/>
          </a:p>
          <a:p>
            <a:pPr lvl="3"/>
            <a:endParaRPr lang="nl-BE" sz="1734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235785-FA81-C845-8DB1-1C08E67A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29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90824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FB64857-93C7-EB4E-AF16-3C38C1A41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MoSCoW analyse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AA83CDD-7085-A840-9532-B9B28C18F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Een techniek om </a:t>
            </a:r>
            <a:r>
              <a:rPr lang="nl-NL" u="sng" dirty="0"/>
              <a:t>prioriteiten</a:t>
            </a:r>
            <a:r>
              <a:rPr lang="nl-NL" dirty="0"/>
              <a:t> te stellen in de klanten “eisen”</a:t>
            </a:r>
          </a:p>
          <a:p>
            <a:pPr lvl="1"/>
            <a:r>
              <a:rPr lang="nl-NL" b="1" dirty="0"/>
              <a:t> </a:t>
            </a:r>
            <a:r>
              <a:rPr lang="nl-NL" b="1" dirty="0">
                <a:solidFill>
                  <a:srgbClr val="FF0000"/>
                </a:solidFill>
              </a:rPr>
              <a:t>M</a:t>
            </a:r>
            <a:r>
              <a:rPr lang="nl-NL" dirty="0"/>
              <a:t>ust have</a:t>
            </a:r>
          </a:p>
          <a:p>
            <a:pPr lvl="1"/>
            <a:r>
              <a:rPr lang="nl-NL" b="1" dirty="0"/>
              <a:t> </a:t>
            </a:r>
            <a:r>
              <a:rPr lang="nl-NL" b="1" dirty="0">
                <a:solidFill>
                  <a:srgbClr val="FF0000"/>
                </a:solidFill>
              </a:rPr>
              <a:t>S</a:t>
            </a:r>
            <a:r>
              <a:rPr lang="nl-NL" dirty="0"/>
              <a:t>hould have</a:t>
            </a:r>
          </a:p>
          <a:p>
            <a:pPr lvl="1"/>
            <a:r>
              <a:rPr lang="nl-NL" b="1" dirty="0"/>
              <a:t> </a:t>
            </a:r>
            <a:r>
              <a:rPr lang="nl-NL" b="1" dirty="0">
                <a:solidFill>
                  <a:srgbClr val="FF0000"/>
                </a:solidFill>
              </a:rPr>
              <a:t>C</a:t>
            </a:r>
            <a:r>
              <a:rPr lang="nl-NL" dirty="0"/>
              <a:t>ould have</a:t>
            </a:r>
          </a:p>
          <a:p>
            <a:pPr lvl="1"/>
            <a:r>
              <a:rPr lang="nl-NL" b="1" dirty="0"/>
              <a:t> </a:t>
            </a:r>
            <a:r>
              <a:rPr lang="nl-NL" b="1" dirty="0">
                <a:solidFill>
                  <a:srgbClr val="FF0000"/>
                </a:solidFill>
              </a:rPr>
              <a:t>W</a:t>
            </a:r>
            <a:r>
              <a:rPr lang="nl-NL" dirty="0"/>
              <a:t>on’t have.</a:t>
            </a:r>
            <a:endParaRPr lang="nl-BE" dirty="0"/>
          </a:p>
          <a:p>
            <a:endParaRPr lang="nl-NL" dirty="0"/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CBE7139F-214C-3A4A-8317-04B9B5A3C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85A1BD-43C1-4151-8719-1EE739140B0D}" type="slidenum">
              <a:rPr lang="nl-BE" smtClean="0"/>
              <a:pPr>
                <a:defRPr/>
              </a:pPr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652597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11C30-AF7E-A749-A4C5-816D3100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82"/>
            <a:ext cx="8219256" cy="952500"/>
          </a:xfrm>
        </p:spPr>
        <p:txBody>
          <a:bodyPr/>
          <a:lstStyle/>
          <a:p>
            <a:r>
              <a:rPr lang="nl-NL" dirty="0"/>
              <a:t>Lastenboek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sz="2800" dirty="0">
                <a:sym typeface="Wingdings" pitchFamily="2" charset="2"/>
              </a:rPr>
              <a:t>hoofdstukken/onderdelen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10EE3C-58EF-1C4D-9285-AACC551B1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898" y="1057300"/>
            <a:ext cx="8229600" cy="3830035"/>
          </a:xfrm>
        </p:spPr>
        <p:txBody>
          <a:bodyPr/>
          <a:lstStyle/>
          <a:p>
            <a:r>
              <a:rPr lang="nl-NL" b="1" dirty="0"/>
              <a:t>Stijlgids</a:t>
            </a:r>
            <a:endParaRPr lang="nl-BE" b="1" dirty="0"/>
          </a:p>
          <a:p>
            <a:pPr lvl="1"/>
            <a:r>
              <a:rPr lang="nl-NL" sz="2466" i="1" dirty="0"/>
              <a:t>Hoe ziet de website/applicatie eruit?</a:t>
            </a:r>
          </a:p>
          <a:p>
            <a:pPr lvl="2"/>
            <a:r>
              <a:rPr lang="nl-NL" sz="2133" i="1" dirty="0"/>
              <a:t>Kleurenpallet</a:t>
            </a:r>
          </a:p>
          <a:p>
            <a:pPr lvl="2"/>
            <a:r>
              <a:rPr lang="nl-NL" sz="2133" i="1" dirty="0"/>
              <a:t>Lettertype(s)</a:t>
            </a:r>
          </a:p>
          <a:p>
            <a:pPr lvl="2"/>
            <a:r>
              <a:rPr lang="nl-NL" sz="2133" i="1" dirty="0"/>
              <a:t>Symbolen</a:t>
            </a:r>
          </a:p>
          <a:p>
            <a:pPr lvl="2"/>
            <a:r>
              <a:rPr lang="nl-NL" sz="2133" i="1" dirty="0"/>
              <a:t>…</a:t>
            </a:r>
          </a:p>
          <a:p>
            <a:pPr lvl="1"/>
            <a:endParaRPr lang="nl-NL" sz="2466" i="1" dirty="0"/>
          </a:p>
          <a:p>
            <a:pPr lvl="1"/>
            <a:r>
              <a:rPr lang="nl-NL" sz="2466" i="1" dirty="0"/>
              <a:t>Moodboard</a:t>
            </a:r>
            <a:endParaRPr lang="nl-BE" sz="1066" dirty="0"/>
          </a:p>
          <a:p>
            <a:pPr lvl="3"/>
            <a:endParaRPr lang="nl-BE" sz="1734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235785-FA81-C845-8DB1-1C08E67A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30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895952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11C30-AF7E-A749-A4C5-816D3100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82"/>
            <a:ext cx="8219256" cy="952500"/>
          </a:xfrm>
        </p:spPr>
        <p:txBody>
          <a:bodyPr/>
          <a:lstStyle/>
          <a:p>
            <a:r>
              <a:rPr lang="nl-NL" dirty="0"/>
              <a:t>Lastenboek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sz="2800" dirty="0">
                <a:sym typeface="Wingdings" pitchFamily="2" charset="2"/>
              </a:rPr>
              <a:t>hoofdstukken/onderdelen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10EE3C-58EF-1C4D-9285-AACC551B1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898" y="1057300"/>
            <a:ext cx="8229600" cy="3830035"/>
          </a:xfrm>
        </p:spPr>
        <p:txBody>
          <a:bodyPr/>
          <a:lstStyle/>
          <a:p>
            <a:r>
              <a:rPr lang="nl-NL" b="1" dirty="0"/>
              <a:t>Randvoorwaarden en beperkingen</a:t>
            </a:r>
            <a:endParaRPr lang="nl-BE" b="1" dirty="0"/>
          </a:p>
          <a:p>
            <a:pPr lvl="1"/>
            <a:r>
              <a:rPr lang="nl-NL" sz="2466" i="1" dirty="0"/>
              <a:t>Wat is er nodig om de app te kunnen realiseren? </a:t>
            </a:r>
            <a:endParaRPr lang="nl-BE" sz="1466" dirty="0"/>
          </a:p>
          <a:p>
            <a:pPr lvl="1"/>
            <a:r>
              <a:rPr lang="nl-NL" sz="2466" i="1" dirty="0"/>
              <a:t>Wie zorgt voor “inhoud”, tegen wanneer en in welke vorm?</a:t>
            </a:r>
          </a:p>
          <a:p>
            <a:pPr lvl="2"/>
            <a:r>
              <a:rPr lang="nl-NL" sz="2133" i="1" dirty="0"/>
              <a:t>Foto’s</a:t>
            </a:r>
          </a:p>
          <a:p>
            <a:pPr lvl="2"/>
            <a:r>
              <a:rPr lang="nl-NL" sz="2133" i="1" dirty="0"/>
              <a:t>Tekst</a:t>
            </a:r>
          </a:p>
          <a:p>
            <a:pPr lvl="2"/>
            <a:r>
              <a:rPr lang="nl-NL" sz="2133" i="1" dirty="0"/>
              <a:t>…</a:t>
            </a:r>
          </a:p>
          <a:p>
            <a:pPr lvl="1"/>
            <a:endParaRPr lang="nl-NL" sz="2466" i="1" dirty="0"/>
          </a:p>
          <a:p>
            <a:pPr lvl="1"/>
            <a:r>
              <a:rPr lang="nl-NL" sz="2466" i="1" dirty="0"/>
              <a:t>De verantwoordelijkheden van elke partij </a:t>
            </a:r>
            <a:endParaRPr lang="nl-BE" sz="1466" dirty="0"/>
          </a:p>
          <a:p>
            <a:pPr lvl="3"/>
            <a:endParaRPr lang="nl-BE" sz="1734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235785-FA81-C845-8DB1-1C08E67A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31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876694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11C30-AF7E-A749-A4C5-816D3100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82"/>
            <a:ext cx="8219256" cy="952500"/>
          </a:xfrm>
        </p:spPr>
        <p:txBody>
          <a:bodyPr/>
          <a:lstStyle/>
          <a:p>
            <a:r>
              <a:rPr lang="nl-NL" dirty="0"/>
              <a:t>Lastenboek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sz="2800" dirty="0">
                <a:sym typeface="Wingdings" pitchFamily="2" charset="2"/>
              </a:rPr>
              <a:t>hoofdstukken/onderdelen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10EE3C-58EF-1C4D-9285-AACC551B1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898" y="1057300"/>
            <a:ext cx="8229600" cy="3830035"/>
          </a:xfrm>
        </p:spPr>
        <p:txBody>
          <a:bodyPr/>
          <a:lstStyle/>
          <a:p>
            <a:r>
              <a:rPr lang="nl-NL" dirty="0"/>
              <a:t>Werking</a:t>
            </a:r>
            <a:r>
              <a:rPr lang="nl-BE" dirty="0"/>
              <a:t> </a:t>
            </a:r>
          </a:p>
          <a:p>
            <a:pPr lvl="1"/>
            <a:r>
              <a:rPr lang="nl-BE" sz="2466" i="1" dirty="0"/>
              <a:t>Beveiliging</a:t>
            </a:r>
          </a:p>
          <a:p>
            <a:pPr lvl="1"/>
            <a:r>
              <a:rPr lang="nl-BE" sz="2466" i="1" dirty="0"/>
              <a:t>Database</a:t>
            </a:r>
          </a:p>
          <a:p>
            <a:pPr lvl="1"/>
            <a:r>
              <a:rPr lang="nl-BE" sz="2466" i="1" dirty="0"/>
              <a:t>Back-up &amp; reload</a:t>
            </a:r>
          </a:p>
          <a:p>
            <a:pPr lvl="1"/>
            <a:r>
              <a:rPr lang="nl-BE" sz="2466" i="1" dirty="0"/>
              <a:t>SEO</a:t>
            </a:r>
          </a:p>
          <a:p>
            <a:pPr lvl="1"/>
            <a:r>
              <a:rPr lang="nl-BE" sz="2466" i="1" dirty="0"/>
              <a:t>…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235785-FA81-C845-8DB1-1C08E67A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32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668742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11C30-AF7E-A749-A4C5-816D3100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82"/>
            <a:ext cx="8219256" cy="952500"/>
          </a:xfrm>
        </p:spPr>
        <p:txBody>
          <a:bodyPr/>
          <a:lstStyle/>
          <a:p>
            <a:r>
              <a:rPr lang="nl-NL" dirty="0"/>
              <a:t>Lastenboek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sz="2800" dirty="0">
                <a:sym typeface="Wingdings" pitchFamily="2" charset="2"/>
              </a:rPr>
              <a:t>hoofdstukken/onderdelen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10EE3C-58EF-1C4D-9285-AACC551B1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898" y="1057300"/>
            <a:ext cx="8229600" cy="3830035"/>
          </a:xfrm>
        </p:spPr>
        <p:txBody>
          <a:bodyPr/>
          <a:lstStyle/>
          <a:p>
            <a:r>
              <a:rPr lang="nl-BE" dirty="0"/>
              <a:t>Timing</a:t>
            </a:r>
          </a:p>
          <a:p>
            <a:pPr lvl="1"/>
            <a:r>
              <a:rPr lang="nl-BE" sz="2466" i="1" dirty="0"/>
              <a:t>Per fase</a:t>
            </a:r>
          </a:p>
          <a:p>
            <a:pPr lvl="2"/>
            <a:r>
              <a:rPr lang="nl-BE" sz="2133" i="1" dirty="0"/>
              <a:t>Wanneer</a:t>
            </a:r>
          </a:p>
          <a:p>
            <a:pPr lvl="2"/>
            <a:r>
              <a:rPr lang="nl-BE" sz="2133" i="1" dirty="0"/>
              <a:t>Wat</a:t>
            </a:r>
          </a:p>
          <a:p>
            <a:pPr lvl="2"/>
            <a:r>
              <a:rPr lang="nl-BE" sz="2133" i="1" dirty="0"/>
              <a:t>Wie</a:t>
            </a:r>
          </a:p>
          <a:p>
            <a:pPr lvl="2"/>
            <a:r>
              <a:rPr lang="nl-BE" sz="2133" i="1" dirty="0"/>
              <a:t>Hoe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235785-FA81-C845-8DB1-1C08E67A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33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299842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11C30-AF7E-A749-A4C5-816D3100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82"/>
            <a:ext cx="8219256" cy="952500"/>
          </a:xfrm>
        </p:spPr>
        <p:txBody>
          <a:bodyPr/>
          <a:lstStyle/>
          <a:p>
            <a:r>
              <a:rPr lang="nl-NL" dirty="0"/>
              <a:t>Lastenboek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sz="2800" dirty="0">
                <a:sym typeface="Wingdings" pitchFamily="2" charset="2"/>
              </a:rPr>
              <a:t>Prijs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10EE3C-58EF-1C4D-9285-AACC551B1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898" y="1057300"/>
            <a:ext cx="8229600" cy="3830035"/>
          </a:xfrm>
        </p:spPr>
        <p:txBody>
          <a:bodyPr/>
          <a:lstStyle/>
          <a:p>
            <a:r>
              <a:rPr lang="nl-BE" dirty="0"/>
              <a:t>Kost  </a:t>
            </a:r>
            <a:r>
              <a:rPr lang="nl-BE" dirty="0">
                <a:sym typeface="Wingdings" pitchFamily="2" charset="2"/>
              </a:rPr>
              <a:t>  </a:t>
            </a:r>
            <a:r>
              <a:rPr lang="nl-BE" dirty="0"/>
              <a:t>Prijs</a:t>
            </a:r>
          </a:p>
          <a:p>
            <a:pPr lvl="1"/>
            <a:r>
              <a:rPr lang="nl-BE" sz="2466" i="1" dirty="0"/>
              <a:t>Geladen kost</a:t>
            </a:r>
          </a:p>
          <a:p>
            <a:pPr lvl="1"/>
            <a:r>
              <a:rPr lang="nl-BE" sz="2466" i="1" dirty="0"/>
              <a:t>Mark-up</a:t>
            </a:r>
          </a:p>
          <a:p>
            <a:pPr lvl="1"/>
            <a:r>
              <a:rPr lang="nl-BE" sz="2466" i="1" dirty="0"/>
              <a:t>19%  BTW</a:t>
            </a:r>
          </a:p>
          <a:p>
            <a:pPr lvl="1"/>
            <a:r>
              <a:rPr lang="nl-BE" sz="2466" i="1" dirty="0"/>
              <a:t>reducties</a:t>
            </a:r>
          </a:p>
          <a:p>
            <a:pPr lvl="2"/>
            <a:r>
              <a:rPr lang="nl-BE" sz="2133" i="1" dirty="0"/>
              <a:t>Commerciele overwegingen</a:t>
            </a:r>
          </a:p>
          <a:p>
            <a:pPr lvl="2"/>
            <a:r>
              <a:rPr lang="nl-BE" sz="2133" i="1" dirty="0"/>
              <a:t>Strategische overwegingen</a:t>
            </a:r>
          </a:p>
          <a:p>
            <a:pPr lvl="1"/>
            <a:r>
              <a:rPr lang="nl-BE" sz="2466" i="1" dirty="0"/>
              <a:t>…</a:t>
            </a:r>
          </a:p>
          <a:p>
            <a:pPr marL="380985" lvl="1" indent="0">
              <a:buNone/>
            </a:pPr>
            <a:endParaRPr lang="nl-BE" sz="2466" i="1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235785-FA81-C845-8DB1-1C08E67A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34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917032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711C30-AF7E-A749-A4C5-816D3100B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182"/>
            <a:ext cx="8219256" cy="952500"/>
          </a:xfrm>
        </p:spPr>
        <p:txBody>
          <a:bodyPr/>
          <a:lstStyle/>
          <a:p>
            <a:r>
              <a:rPr lang="nl-NL" dirty="0"/>
              <a:t>Lastenboek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sz="2800" dirty="0">
                <a:sym typeface="Wingdings" pitchFamily="2" charset="2"/>
              </a:rPr>
              <a:t>Handtekeningen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510EE3C-58EF-1C4D-9285-AACC551B1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898" y="1057300"/>
            <a:ext cx="8229600" cy="3830035"/>
          </a:xfrm>
        </p:spPr>
        <p:txBody>
          <a:bodyPr/>
          <a:lstStyle/>
          <a:p>
            <a:r>
              <a:rPr lang="nl-BE" sz="2466" dirty="0"/>
              <a:t>Handtekeningen van klant en ontwikkelaar</a:t>
            </a:r>
          </a:p>
          <a:p>
            <a:r>
              <a:rPr lang="nl-BE" sz="2400" dirty="0"/>
              <a:t>Bevestigingsmail</a:t>
            </a:r>
          </a:p>
          <a:p>
            <a:pPr marL="0" indent="0">
              <a:buNone/>
            </a:pPr>
            <a:endParaRPr lang="nl-BE" sz="2466" i="1" dirty="0"/>
          </a:p>
          <a:p>
            <a:endParaRPr lang="nl-BE" sz="2466" i="1" dirty="0"/>
          </a:p>
          <a:p>
            <a:r>
              <a:rPr lang="nl-BE" sz="2466" i="1" dirty="0"/>
              <a:t>Opgepast met mondelinge overeenkomsten</a:t>
            </a:r>
          </a:p>
          <a:p>
            <a:r>
              <a:rPr lang="nl-NL" sz="2466" i="1" dirty="0"/>
              <a:t>Power of attorney</a:t>
            </a:r>
            <a:endParaRPr lang="nl-BE" sz="2466" i="1" dirty="0"/>
          </a:p>
          <a:p>
            <a:pPr marL="380985" lvl="1" indent="0">
              <a:buNone/>
            </a:pPr>
            <a:endParaRPr lang="nl-BE" sz="2466" i="1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F235785-FA81-C845-8DB1-1C08E67A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35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0891681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9BC3C3CE-013B-E644-B8F9-64D1ABC5B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36</a:t>
            </a:fld>
            <a:endParaRPr lang="nl-BE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3BE4087D-9AB6-4441-A0A1-0F4411792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9614" y="20864"/>
            <a:ext cx="4720042" cy="3124668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160BE4C1-3AD2-934E-8998-B688777D6380}"/>
              </a:ext>
            </a:extLst>
          </p:cNvPr>
          <p:cNvSpPr txBox="1"/>
          <p:nvPr/>
        </p:nvSpPr>
        <p:spPr>
          <a:xfrm>
            <a:off x="179512" y="517195"/>
            <a:ext cx="5688632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2800" b="1" dirty="0"/>
              <a:t>Lastenboek:  “a </a:t>
            </a:r>
            <a:r>
              <a:rPr lang="nl-NL" sz="2800" b="1" dirty="0" err="1"/>
              <a:t>two</a:t>
            </a:r>
            <a:r>
              <a:rPr lang="nl-NL" sz="2800" b="1" dirty="0"/>
              <a:t> way </a:t>
            </a:r>
            <a:r>
              <a:rPr lang="nl-NL" sz="2800" b="1" dirty="0" err="1"/>
              <a:t>street</a:t>
            </a:r>
            <a:r>
              <a:rPr lang="nl-NL" sz="2800" b="1" dirty="0"/>
              <a:t>”</a:t>
            </a:r>
          </a:p>
          <a:p>
            <a:endParaRPr lang="nl-NL" dirty="0"/>
          </a:p>
          <a:p>
            <a:r>
              <a:rPr lang="nl-NL" sz="2000" dirty="0"/>
              <a:t>Wat in het lastenboek staat moet geleverd worden</a:t>
            </a:r>
          </a:p>
          <a:p>
            <a:endParaRPr lang="nl-NL" sz="2000" dirty="0"/>
          </a:p>
          <a:p>
            <a:r>
              <a:rPr lang="nl-NL" sz="2000" dirty="0"/>
              <a:t>Wat niet in het lastenboek staat moet extra betaald worden</a:t>
            </a:r>
          </a:p>
        </p:txBody>
      </p:sp>
    </p:spTree>
    <p:extLst>
      <p:ext uri="{BB962C8B-B14F-4D97-AF65-F5344CB8AC3E}">
        <p14:creationId xmlns:p14="http://schemas.microsoft.com/office/powerpoint/2010/main" val="38856780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6D699D97-FA72-344E-BE8C-371E99EB5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85A1BD-43C1-4151-8719-1EE739140B0D}" type="slidenum">
              <a:rPr lang="nl-BE" smtClean="0"/>
              <a:pPr>
                <a:defRPr/>
              </a:pPr>
              <a:t>37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17632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AFBD798F-6412-BB4F-9591-C234CAB33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85A1BD-43C1-4151-8719-1EE739140B0D}" type="slidenum">
              <a:rPr lang="nl-BE" smtClean="0"/>
              <a:pPr>
                <a:defRPr/>
              </a:pPr>
              <a:t>4</a:t>
            </a:fld>
            <a:endParaRPr lang="nl-BE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E2C8CB5C-4705-A144-8E52-4309186DDA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0"/>
            <a:ext cx="635000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82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A5BAFA1C-2356-A640-BE15-AA174CA98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85A1BD-43C1-4151-8719-1EE739140B0D}" type="slidenum">
              <a:rPr lang="nl-BE" smtClean="0"/>
              <a:pPr>
                <a:defRPr/>
              </a:pPr>
              <a:t>5</a:t>
            </a:fld>
            <a:endParaRPr lang="nl-BE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8C160745-4A44-1048-8FFA-7357C5286D3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37220"/>
            <a:ext cx="2016224" cy="435634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1B12459-5C35-F846-85BB-16A30E54C32D}"/>
              </a:ext>
            </a:extLst>
          </p:cNvPr>
          <p:cNvSpPr txBox="1"/>
          <p:nvPr/>
        </p:nvSpPr>
        <p:spPr>
          <a:xfrm>
            <a:off x="3563888" y="481236"/>
            <a:ext cx="558011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Must have</a:t>
            </a:r>
            <a:endParaRPr lang="nl-BE" b="1" dirty="0"/>
          </a:p>
          <a:p>
            <a:r>
              <a:rPr lang="nl-NL" dirty="0"/>
              <a:t>Dit zijn eisen die </a:t>
            </a:r>
            <a:r>
              <a:rPr lang="nl-NL" dirty="0">
                <a:solidFill>
                  <a:srgbClr val="FF0000"/>
                </a:solidFill>
              </a:rPr>
              <a:t>absoluut essentieel </a:t>
            </a:r>
            <a:r>
              <a:rPr lang="nl-NL" dirty="0"/>
              <a:t>voor het product</a:t>
            </a:r>
          </a:p>
          <a:p>
            <a:endParaRPr lang="nl-NL" dirty="0"/>
          </a:p>
          <a:p>
            <a:r>
              <a:rPr lang="nl-NL" b="1" dirty="0"/>
              <a:t>Should have</a:t>
            </a:r>
            <a:endParaRPr lang="nl-BE" b="1" dirty="0"/>
          </a:p>
          <a:p>
            <a:r>
              <a:rPr lang="nl-NL" dirty="0"/>
              <a:t>Eveneens essentieel zijn voor het product maar kunnen </a:t>
            </a:r>
            <a:r>
              <a:rPr lang="nl-NL" dirty="0">
                <a:solidFill>
                  <a:srgbClr val="FF0000"/>
                </a:solidFill>
              </a:rPr>
              <a:t>eventueel later </a:t>
            </a:r>
            <a:r>
              <a:rPr lang="nl-NL" dirty="0"/>
              <a:t>kunnen volgen. Ze zijn minder tijds kritisch.</a:t>
            </a:r>
          </a:p>
          <a:p>
            <a:endParaRPr lang="nl-NL" dirty="0"/>
          </a:p>
          <a:p>
            <a:r>
              <a:rPr lang="nl-NL" b="1" dirty="0"/>
              <a:t>Could have</a:t>
            </a:r>
            <a:endParaRPr lang="nl-BE" b="1" dirty="0"/>
          </a:p>
          <a:p>
            <a:r>
              <a:rPr lang="nl-NL" dirty="0"/>
              <a:t>Belangrijk maar niet essentieel “</a:t>
            </a:r>
            <a:r>
              <a:rPr lang="nl-NL" dirty="0">
                <a:solidFill>
                  <a:srgbClr val="FF0000"/>
                </a:solidFill>
              </a:rPr>
              <a:t>nice to have</a:t>
            </a:r>
            <a:r>
              <a:rPr lang="nl-NL" dirty="0"/>
              <a:t>”</a:t>
            </a:r>
          </a:p>
          <a:p>
            <a:endParaRPr lang="nl-NL" dirty="0"/>
          </a:p>
          <a:p>
            <a:r>
              <a:rPr lang="nl-NL" b="1" dirty="0"/>
              <a:t>Won't have</a:t>
            </a:r>
            <a:endParaRPr lang="nl-BE" b="1" dirty="0"/>
          </a:p>
          <a:p>
            <a:r>
              <a:rPr lang="nl-NL" dirty="0">
                <a:solidFill>
                  <a:srgbClr val="FF0000"/>
                </a:solidFill>
              </a:rPr>
              <a:t>Niet essentieel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10838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268361E-83F7-0148-B6E2-26C09C361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409"/>
            <a:ext cx="8219256" cy="952500"/>
          </a:xfrm>
        </p:spPr>
        <p:txBody>
          <a:bodyPr/>
          <a:lstStyle/>
          <a:p>
            <a:r>
              <a:rPr lang="nl-NL" dirty="0"/>
              <a:t>Praktisch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BDF9B18-DEF6-754F-BAFA-7AB695D34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l-NL" sz="4000" dirty="0"/>
              <a:t>Brainstorm met klanten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4000" dirty="0"/>
              <a:t>Analyse</a:t>
            </a:r>
          </a:p>
          <a:p>
            <a:pPr marL="514350" indent="-514350">
              <a:buFont typeface="+mj-lt"/>
              <a:buAutoNum type="arabicPeriod"/>
            </a:pPr>
            <a:r>
              <a:rPr lang="nl-NL" sz="4000" dirty="0"/>
              <a:t>Eisen catalogus</a:t>
            </a:r>
          </a:p>
        </p:txBody>
      </p:sp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29FF4D75-D4FB-2C4C-809D-4C1E7B411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285A1BD-43C1-4151-8719-1EE739140B0D}" type="slidenum">
              <a:rPr lang="nl-BE" smtClean="0"/>
              <a:pPr>
                <a:defRPr/>
              </a:pPr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57655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AC64ED-8A83-5244-BFD5-9BD8781B0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219256" cy="952500"/>
          </a:xfrm>
        </p:spPr>
        <p:txBody>
          <a:bodyPr/>
          <a:lstStyle/>
          <a:p>
            <a:r>
              <a:rPr lang="nl-NL" dirty="0"/>
              <a:t>Brainstorm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dirty="0"/>
              <a:t>Met wie 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DD7A6CD-A8F0-7248-9CD4-A66D424BC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Soms enkel tussen analisten (of sales) en klanten</a:t>
            </a:r>
          </a:p>
          <a:p>
            <a:r>
              <a:rPr lang="nl-NL" dirty="0"/>
              <a:t>WEBO</a:t>
            </a:r>
          </a:p>
          <a:p>
            <a:pPr lvl="1"/>
            <a:r>
              <a:rPr lang="nl-NL" dirty="0"/>
              <a:t>In groepjes met andere cursisten</a:t>
            </a:r>
          </a:p>
          <a:p>
            <a:pPr lvl="1"/>
            <a:r>
              <a:rPr lang="nl-NL" dirty="0"/>
              <a:t>Met je huisgenoten “in je eigen kot”</a:t>
            </a:r>
          </a:p>
          <a:p>
            <a:pPr marL="380985" lvl="1" indent="0">
              <a:buNone/>
            </a:pPr>
            <a:endParaRPr lang="nl-NL" dirty="0"/>
          </a:p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199C423-FB39-1646-A395-73B8012C8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90850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1DD4A7-B6C5-F345-8CAF-C9A9B0360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219256" cy="952500"/>
          </a:xfrm>
        </p:spPr>
        <p:txBody>
          <a:bodyPr/>
          <a:lstStyle/>
          <a:p>
            <a:r>
              <a:rPr lang="nl-NL" dirty="0"/>
              <a:t>Brainstorm </a:t>
            </a:r>
            <a:r>
              <a:rPr lang="nl-NL" dirty="0">
                <a:sym typeface="Wingdings" pitchFamily="2" charset="2"/>
              </a:rPr>
              <a:t> </a:t>
            </a:r>
            <a:r>
              <a:rPr lang="nl-NL" dirty="0"/>
              <a:t>Hoe 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DAF6588-6BD3-0E40-81C9-6DB3DF8AF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Som alle eisen en eigenschapen van de applicatie op zonder rekening te houden met het belang en de prioriteit</a:t>
            </a:r>
          </a:p>
          <a:p>
            <a:endParaRPr lang="nl-NL" dirty="0"/>
          </a:p>
          <a:p>
            <a:pPr lvl="1"/>
            <a:r>
              <a:rPr lang="nl-NL" dirty="0"/>
              <a:t>Excel is hiervoor de ideale tool. </a:t>
            </a:r>
          </a:p>
          <a:p>
            <a:pPr lvl="1"/>
            <a:r>
              <a:rPr lang="nl-NL" dirty="0"/>
              <a:t>Ook te gekke eisen mogen aan bod komen</a:t>
            </a:r>
          </a:p>
          <a:p>
            <a:pPr lvl="1"/>
            <a:r>
              <a:rPr lang="nl-NL" dirty="0"/>
              <a:t>Zorg voor een ongedwongen sfeer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15A4BF8-975D-8243-809D-7DD04F289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21422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22727E-D7A7-214D-82AE-BBA947760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93" y="0"/>
            <a:ext cx="8219256" cy="952500"/>
          </a:xfrm>
        </p:spPr>
        <p:txBody>
          <a:bodyPr/>
          <a:lstStyle/>
          <a:p>
            <a:r>
              <a:rPr lang="nl-NL" dirty="0"/>
              <a:t>Analyse </a:t>
            </a:r>
            <a:r>
              <a:rPr lang="nl-NL" dirty="0">
                <a:sym typeface="Wingdings" pitchFamily="2" charset="2"/>
              </a:rPr>
              <a:t> Wie 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1CEFFB7-4578-5248-AEF2-1D484722C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De analist / sales </a:t>
            </a:r>
          </a:p>
          <a:p>
            <a:r>
              <a:rPr lang="nl-NL" dirty="0"/>
              <a:t>De ontwikkelaar 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73C23F1-54FA-2C46-BD96-BC5EB6D6D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A4F3E4D-C27B-4E19-809C-395D97997A2D}" type="slidenum">
              <a:rPr lang="nl-BE" smtClean="0"/>
              <a:pPr>
                <a:defRPr/>
              </a:pPr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34887053"/>
      </p:ext>
    </p:extLst>
  </p:cSld>
  <p:clrMapOvr>
    <a:masterClrMapping/>
  </p:clrMapOvr>
</p:sld>
</file>

<file path=ppt/theme/theme1.xml><?xml version="1.0" encoding="utf-8"?>
<a:theme xmlns:a="http://schemas.openxmlformats.org/drawingml/2006/main" name="project-sjabloon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project-sjabloon.potx</Template>
  <TotalTime>31417</TotalTime>
  <Words>815</Words>
  <Application>Microsoft Macintosh PowerPoint</Application>
  <PresentationFormat>Diavoorstelling (16:10)</PresentationFormat>
  <Paragraphs>246</Paragraphs>
  <Slides>37</Slides>
  <Notes>3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37</vt:i4>
      </vt:variant>
    </vt:vector>
  </HeadingPairs>
  <TitlesOfParts>
    <vt:vector size="40" baseType="lpstr">
      <vt:lpstr>Arial</vt:lpstr>
      <vt:lpstr>Calibri</vt:lpstr>
      <vt:lpstr>project-sjabloon</vt:lpstr>
      <vt:lpstr>PowerPoint-presentatie</vt:lpstr>
      <vt:lpstr>PowerPoint-presentatie</vt:lpstr>
      <vt:lpstr>MoSCoW analyse</vt:lpstr>
      <vt:lpstr>PowerPoint-presentatie</vt:lpstr>
      <vt:lpstr>PowerPoint-presentatie</vt:lpstr>
      <vt:lpstr>Praktisch</vt:lpstr>
      <vt:lpstr>Brainstorm  Met wie ?</vt:lpstr>
      <vt:lpstr>Brainstorm  Hoe ?</vt:lpstr>
      <vt:lpstr>Analyse  Wie </vt:lpstr>
      <vt:lpstr>Analyse  Hoe</vt:lpstr>
      <vt:lpstr>Eisen catalogus  Wat</vt:lpstr>
      <vt:lpstr>Eisen catalogus  Wie</vt:lpstr>
      <vt:lpstr>Eisen catalogus  Niet te vergeten</vt:lpstr>
      <vt:lpstr>Samenvatting</vt:lpstr>
      <vt:lpstr>PowerPoint-presentatie</vt:lpstr>
      <vt:lpstr>PowerPoint-presentatie</vt:lpstr>
      <vt:lpstr>Moodboard  Wat ?</vt:lpstr>
      <vt:lpstr>Keuren, vormen, UX</vt:lpstr>
      <vt:lpstr>Keuren, vormen, UX</vt:lpstr>
      <vt:lpstr>Waar moet je op letten ?</vt:lpstr>
      <vt:lpstr>User eXperience</vt:lpstr>
      <vt:lpstr>Samenvatting</vt:lpstr>
      <vt:lpstr>PowerPoint-presentatie</vt:lpstr>
      <vt:lpstr>PowerPoint-presentatie</vt:lpstr>
      <vt:lpstr>Lastenboek</vt:lpstr>
      <vt:lpstr>Lastenboek  hoofdstukken/onderdelen</vt:lpstr>
      <vt:lpstr>Lastenboek  hoofdstukken/onderdelen</vt:lpstr>
      <vt:lpstr>Lastenboek  hoofdstukken/onderdelen</vt:lpstr>
      <vt:lpstr>Lastenboek  hoofdstukken/onderdelen</vt:lpstr>
      <vt:lpstr>Lastenboek  hoofdstukken/onderdelen</vt:lpstr>
      <vt:lpstr>Lastenboek  hoofdstukken/onderdelen</vt:lpstr>
      <vt:lpstr>Lastenboek  hoofdstukken/onderdelen</vt:lpstr>
      <vt:lpstr>Lastenboek  hoofdstukken/onderdelen</vt:lpstr>
      <vt:lpstr>Lastenboek  Prijs</vt:lpstr>
      <vt:lpstr>Lastenboek  Handtekeningen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1</dc:title>
  <dc:creator>Anita</dc:creator>
  <cp:lastModifiedBy>Micky De Pauw</cp:lastModifiedBy>
  <cp:revision>975</cp:revision>
  <dcterms:created xsi:type="dcterms:W3CDTF">2008-08-12T14:12:25Z</dcterms:created>
  <dcterms:modified xsi:type="dcterms:W3CDTF">2020-04-08T14:32:16Z</dcterms:modified>
</cp:coreProperties>
</file>